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  <p:sldMasterId id="2147483712" r:id="rId2"/>
  </p:sldMasterIdLst>
  <p:notesMasterIdLst>
    <p:notesMasterId r:id="rId10"/>
  </p:notesMasterIdLst>
  <p:handoutMasterIdLst>
    <p:handoutMasterId r:id="rId11"/>
  </p:handoutMasterIdLst>
  <p:sldIdLst>
    <p:sldId id="283" r:id="rId3"/>
    <p:sldId id="362" r:id="rId4"/>
    <p:sldId id="363" r:id="rId5"/>
    <p:sldId id="364" r:id="rId6"/>
    <p:sldId id="365" r:id="rId7"/>
    <p:sldId id="366" r:id="rId8"/>
    <p:sldId id="367" r:id="rId9"/>
  </p:sldIdLst>
  <p:sldSz cx="9144000" cy="6858000" type="screen4x3"/>
  <p:notesSz cx="6797675" cy="992822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5">
          <p15:clr>
            <a:srgbClr val="A4A3A4"/>
          </p15:clr>
        </p15:guide>
        <p15:guide id="2" pos="288">
          <p15:clr>
            <a:srgbClr val="A4A3A4"/>
          </p15:clr>
        </p15:guide>
        <p15:guide id="3" pos="726">
          <p15:clr>
            <a:srgbClr val="A4A3A4"/>
          </p15:clr>
        </p15:guide>
        <p15:guide id="4" pos="5029">
          <p15:clr>
            <a:srgbClr val="A4A3A4"/>
          </p15:clr>
        </p15:guide>
        <p15:guide id="5" pos="43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DE7"/>
    <a:srgbClr val="FFD228"/>
    <a:srgbClr val="C80F0F"/>
    <a:srgbClr val="CECCDA"/>
    <a:srgbClr val="D5240F"/>
    <a:srgbClr val="ECEBE8"/>
    <a:srgbClr val="D0CBC1"/>
    <a:srgbClr val="999999"/>
    <a:srgbClr val="A7978D"/>
    <a:srgbClr val="6C6B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1" autoAdjust="0"/>
    <p:restoredTop sz="91357" autoAdjust="0"/>
  </p:normalViewPr>
  <p:slideViewPr>
    <p:cSldViewPr snapToGrid="0">
      <p:cViewPr varScale="1">
        <p:scale>
          <a:sx n="103" d="100"/>
          <a:sy n="103" d="100"/>
        </p:scale>
        <p:origin x="1704" y="108"/>
      </p:cViewPr>
      <p:guideLst>
        <p:guide orient="horz" pos="3935"/>
        <p:guide pos="288"/>
        <p:guide pos="726"/>
        <p:guide pos="5029"/>
        <p:guide pos="43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16"/>
    </p:cViewPr>
  </p:sorterViewPr>
  <p:notesViewPr>
    <p:cSldViewPr snapToGrid="0">
      <p:cViewPr varScale="1">
        <p:scale>
          <a:sx n="74" d="100"/>
          <a:sy n="74" d="100"/>
        </p:scale>
        <p:origin x="-3372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7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7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‹N°›</a:t>
            </a:fld>
            <a:endParaRPr lang="de-DE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106"/>
            <a:ext cx="4984962" cy="446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die Formate des Vorlagentextes zu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5029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ss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10084467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smtClean="0"/>
              <a:t>19.04.2017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64289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Titel durch Klicken hinzufügen</a:t>
            </a:r>
          </a:p>
        </p:txBody>
      </p:sp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pPr/>
              <a:t>‹N°›</a:t>
            </a:fld>
            <a:endParaRPr lang="de-DE" sz="1000" b="0" noProof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/>
              <a:t>Präsentationstitel hier eintragen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noProof="0" smtClean="0"/>
              <a:t>19.04.2017</a:t>
            </a:fld>
            <a:endParaRPr lang="de-DE" noProof="0"/>
          </a:p>
        </p:txBody>
      </p:sp>
      <p:pic>
        <p:nvPicPr>
          <p:cNvPr id="17" name="Grafik 7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18288" y="304800"/>
            <a:ext cx="2106612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ld 9" descr="weltkugel-1-Europa-Afrika.jpg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" r="13474"/>
          <a:stretch/>
        </p:blipFill>
        <p:spPr>
          <a:xfrm>
            <a:off x="0" y="0"/>
            <a:ext cx="6544286" cy="117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  <p:sldLayoutId id="2147483716" r:id="rId7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dirty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>
                <a:solidFill>
                  <a:srgbClr val="6E6452"/>
                </a:solidFill>
                <a:latin typeface="Arial Narrow" pitchFamily="34" charset="0"/>
              </a:rPr>
              <a:pPr/>
              <a:t>‹N°›</a:t>
            </a:fld>
            <a:endParaRPr lang="de-DE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noProof="0" dirty="0"/>
              <a:t>Präsentationstitel hier eintragen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smtClean="0"/>
              <a:t>19.04.2017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689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://upload.wikimedia.org/wikipedia/commons/b/b0/BMZ_Logo.svg" TargetMode="Externa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249" y="2599252"/>
            <a:ext cx="3854751" cy="2561033"/>
          </a:xfrm>
          <a:prstGeom prst="rect">
            <a:avLst/>
          </a:prstGeom>
        </p:spPr>
      </p:pic>
      <p:sp>
        <p:nvSpPr>
          <p:cNvPr id="7" name="Parallélogramme 6"/>
          <p:cNvSpPr/>
          <p:nvPr/>
        </p:nvSpPr>
        <p:spPr>
          <a:xfrm>
            <a:off x="0" y="2599253"/>
            <a:ext cx="6716994" cy="2561033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10" name="Bouée 9"/>
          <p:cNvSpPr/>
          <p:nvPr/>
        </p:nvSpPr>
        <p:spPr>
          <a:xfrm rot="8892330">
            <a:off x="4018445" y="914548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9" name="Titel 2"/>
          <p:cNvSpPr txBox="1">
            <a:spLocks/>
          </p:cNvSpPr>
          <p:nvPr/>
        </p:nvSpPr>
        <p:spPr bwMode="auto">
          <a:xfrm>
            <a:off x="679155" y="1802068"/>
            <a:ext cx="6721503" cy="167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000" dirty="0" smtClean="0"/>
              <a:t>Financement </a:t>
            </a:r>
            <a:r>
              <a:rPr lang="fr-FR" sz="2000" dirty="0"/>
              <a:t>dédié au pompage solaire au Maroc </a:t>
            </a:r>
            <a:r>
              <a:rPr lang="fr-FR" sz="2000" dirty="0" smtClean="0"/>
              <a:t>: Challenges </a:t>
            </a:r>
            <a:r>
              <a:rPr lang="fr-FR" sz="2000" dirty="0"/>
              <a:t>et </a:t>
            </a:r>
            <a:r>
              <a:rPr lang="fr-FR" sz="2000" dirty="0" smtClean="0"/>
              <a:t>Opportunités</a:t>
            </a:r>
          </a:p>
          <a:p>
            <a:endParaRPr lang="fr-FR" sz="2000" dirty="0"/>
          </a:p>
          <a:p>
            <a:r>
              <a:rPr lang="fr-FR" sz="3200" dirty="0" smtClean="0"/>
              <a:t>Appui de la GIZ au développement durable du  pompage solaire au Maroc</a:t>
            </a:r>
            <a:endParaRPr lang="fr-FR" sz="3200" dirty="0"/>
          </a:p>
          <a:p>
            <a:endParaRPr lang="fr-FR" sz="2000" dirty="0" smtClean="0"/>
          </a:p>
          <a:p>
            <a:r>
              <a:rPr lang="fr-FR" sz="2000" dirty="0"/>
              <a:t>Philippe </a:t>
            </a:r>
            <a:r>
              <a:rPr lang="fr-FR" sz="2000" dirty="0" smtClean="0"/>
              <a:t>Simonis, Coordinateur du Secteur </a:t>
            </a:r>
          </a:p>
          <a:p>
            <a:r>
              <a:rPr lang="fr-FR" sz="2000" dirty="0" smtClean="0"/>
              <a:t>Energie (GIZ – Maroc)</a:t>
            </a:r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endParaRPr lang="fr-FR" sz="2000" dirty="0"/>
          </a:p>
          <a:p>
            <a:r>
              <a:rPr lang="fr-FR" sz="1400" b="0" dirty="0" smtClean="0"/>
              <a:t>Salon </a:t>
            </a:r>
            <a:r>
              <a:rPr lang="fr-FR" sz="1400" b="0" dirty="0"/>
              <a:t>International de l’Agriculture au </a:t>
            </a:r>
            <a:r>
              <a:rPr lang="fr-FR" sz="1400" b="0" dirty="0" smtClean="0"/>
              <a:t>Maroc</a:t>
            </a:r>
          </a:p>
          <a:p>
            <a:r>
              <a:rPr lang="fr-FR" sz="1400" b="0" dirty="0" smtClean="0"/>
              <a:t>Meknès, Jeudi </a:t>
            </a:r>
            <a:r>
              <a:rPr lang="fr-FR" sz="1400" b="0" dirty="0"/>
              <a:t>20 </a:t>
            </a:r>
            <a:r>
              <a:rPr lang="fr-FR" sz="1400" b="0" dirty="0" smtClean="0"/>
              <a:t>Avril 2017</a:t>
            </a:r>
            <a:endParaRPr lang="fr-FR" sz="1400" b="0" dirty="0"/>
          </a:p>
          <a:p>
            <a:endParaRPr lang="fr-FR" sz="2000" dirty="0"/>
          </a:p>
          <a:p>
            <a:r>
              <a:rPr lang="fr-FR" sz="3600" dirty="0" smtClean="0"/>
              <a:t> </a:t>
            </a:r>
            <a:endParaRPr lang="fr-FR" b="0" dirty="0"/>
          </a:p>
        </p:txBody>
      </p:sp>
      <p:sp>
        <p:nvSpPr>
          <p:cNvPr id="11" name="Bouée 10"/>
          <p:cNvSpPr/>
          <p:nvPr/>
        </p:nvSpPr>
        <p:spPr>
          <a:xfrm rot="8681916">
            <a:off x="-952938" y="3285618"/>
            <a:ext cx="4168607" cy="4061963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97538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0" y="2599253"/>
            <a:ext cx="9144000" cy="2561033"/>
            <a:chOff x="0" y="2599253"/>
            <a:chExt cx="9144000" cy="2561033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1573" r="17389" b="14705"/>
            <a:stretch/>
          </p:blipFill>
          <p:spPr>
            <a:xfrm flipH="1">
              <a:off x="5375063" y="2599253"/>
              <a:ext cx="3768937" cy="2561033"/>
            </a:xfrm>
            <a:prstGeom prst="rect">
              <a:avLst/>
            </a:prstGeom>
            <a:effectLst>
              <a:glow>
                <a:schemeClr val="accent1">
                  <a:alpha val="40000"/>
                </a:schemeClr>
              </a:glow>
            </a:effectLst>
          </p:spPr>
        </p:pic>
        <p:sp>
          <p:nvSpPr>
            <p:cNvPr id="8" name="Parallélogramme 7"/>
            <p:cNvSpPr/>
            <p:nvPr/>
          </p:nvSpPr>
          <p:spPr>
            <a:xfrm>
              <a:off x="0" y="2599253"/>
              <a:ext cx="7738784" cy="2561033"/>
            </a:xfrm>
            <a:prstGeom prst="parallelogram">
              <a:avLst/>
            </a:prstGeom>
            <a:gradFill>
              <a:gsLst>
                <a:gs pos="0">
                  <a:schemeClr val="bg1"/>
                </a:gs>
                <a:gs pos="84000">
                  <a:schemeClr val="bg1">
                    <a:lumMod val="85000"/>
                  </a:schemeClr>
                </a:gs>
                <a:gs pos="100000">
                  <a:srgbClr val="CECCDA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5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0465" y="1363231"/>
            <a:ext cx="7776000" cy="617928"/>
          </a:xfrm>
        </p:spPr>
        <p:txBody>
          <a:bodyPr/>
          <a:lstStyle/>
          <a:p>
            <a:r>
              <a:rPr lang="fr-FR" b="1" dirty="0" smtClean="0"/>
              <a:t>Energies renouvelables dans l’agriculture </a:t>
            </a:r>
            <a:br>
              <a:rPr lang="fr-FR" b="1" dirty="0" smtClean="0"/>
            </a:br>
            <a:r>
              <a:rPr lang="fr-FR" b="1" dirty="0" smtClean="0"/>
              <a:t>– Activités de la GIZ au Maroc</a:t>
            </a:r>
            <a:endParaRPr lang="fr-FR" b="1" dirty="0"/>
          </a:p>
        </p:txBody>
      </p:sp>
      <p:sp>
        <p:nvSpPr>
          <p:cNvPr id="10" name="Bouée 9"/>
          <p:cNvSpPr/>
          <p:nvPr/>
        </p:nvSpPr>
        <p:spPr>
          <a:xfrm rot="12803568">
            <a:off x="5714351" y="1032307"/>
            <a:ext cx="5713748" cy="5713748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cxnSp>
        <p:nvCxnSpPr>
          <p:cNvPr id="29" name="Connecteur droit 169"/>
          <p:cNvCxnSpPr>
            <a:cxnSpLocks noChangeShapeType="1"/>
          </p:cNvCxnSpPr>
          <p:nvPr/>
        </p:nvCxnSpPr>
        <p:spPr bwMode="auto">
          <a:xfrm>
            <a:off x="1513694" y="2991472"/>
            <a:ext cx="5551854" cy="0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orme libre 6"/>
          <p:cNvSpPr/>
          <p:nvPr/>
        </p:nvSpPr>
        <p:spPr bwMode="auto">
          <a:xfrm>
            <a:off x="6112356" y="4657290"/>
            <a:ext cx="43933" cy="269077"/>
          </a:xfrm>
          <a:custGeom>
            <a:avLst/>
            <a:gdLst>
              <a:gd name="f0" fmla="val w"/>
              <a:gd name="f1" fmla="val h"/>
              <a:gd name="f2" fmla="val 0"/>
              <a:gd name="f3" fmla="val 91440"/>
              <a:gd name="f4" fmla="val 257226"/>
              <a:gd name="f5" fmla="val 45720"/>
              <a:gd name="f6" fmla="*/ f0 1 91440"/>
              <a:gd name="f7" fmla="*/ f1 1 257226"/>
              <a:gd name="f8" fmla="+- f4 0 f2"/>
              <a:gd name="f9" fmla="+- f3 0 f2"/>
              <a:gd name="f10" fmla="*/ f9 1 91440"/>
              <a:gd name="f11" fmla="*/ f8 1 257226"/>
              <a:gd name="f12" fmla="*/ 0 1 f10"/>
              <a:gd name="f13" fmla="*/ 91440 1 f10"/>
              <a:gd name="f14" fmla="*/ 0 1 f11"/>
              <a:gd name="f15" fmla="*/ 257226 1 f11"/>
              <a:gd name="f16" fmla="*/ f12 f6 1"/>
              <a:gd name="f17" fmla="*/ f13 f6 1"/>
              <a:gd name="f18" fmla="*/ f15 f7 1"/>
              <a:gd name="f19" fmla="*/ f14 f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91440" h="257226">
                <a:moveTo>
                  <a:pt x="f5" y="f2"/>
                </a:moveTo>
                <a:lnTo>
                  <a:pt x="f5" y="f4"/>
                </a:lnTo>
              </a:path>
            </a:pathLst>
          </a:custGeom>
          <a:noFill/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orme libre 7"/>
          <p:cNvSpPr/>
          <p:nvPr/>
        </p:nvSpPr>
        <p:spPr bwMode="auto">
          <a:xfrm>
            <a:off x="6006918" y="3800759"/>
            <a:ext cx="153923" cy="269078"/>
          </a:xfrm>
          <a:custGeom>
            <a:avLst/>
            <a:gdLst>
              <a:gd name="f0" fmla="val w"/>
              <a:gd name="f1" fmla="val h"/>
              <a:gd name="f2" fmla="val 0"/>
              <a:gd name="f3" fmla="val 270030"/>
              <a:gd name="f4" fmla="val 257226"/>
              <a:gd name="f5" fmla="val 175292"/>
              <a:gd name="f6" fmla="*/ f0 1 270030"/>
              <a:gd name="f7" fmla="*/ f1 1 257226"/>
              <a:gd name="f8" fmla="+- f4 0 f2"/>
              <a:gd name="f9" fmla="+- f3 0 f2"/>
              <a:gd name="f10" fmla="*/ f9 1 270030"/>
              <a:gd name="f11" fmla="*/ f8 1 257226"/>
              <a:gd name="f12" fmla="*/ 0 1 f10"/>
              <a:gd name="f13" fmla="*/ 270030 1 f10"/>
              <a:gd name="f14" fmla="*/ 0 1 f11"/>
              <a:gd name="f15" fmla="*/ 257226 1 f11"/>
              <a:gd name="f16" fmla="*/ f12 f6 1"/>
              <a:gd name="f17" fmla="*/ f13 f6 1"/>
              <a:gd name="f18" fmla="*/ f15 f7 1"/>
              <a:gd name="f19" fmla="*/ f14 f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270030" h="257226">
                <a:moveTo>
                  <a:pt x="f2" y="f2"/>
                </a:moveTo>
                <a:lnTo>
                  <a:pt x="f2" y="f5"/>
                </a:lnTo>
                <a:lnTo>
                  <a:pt x="f3" y="f5"/>
                </a:lnTo>
                <a:lnTo>
                  <a:pt x="f3" y="f4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orme libre 30">
            <a:hlinkClick r:id="rId3" action="ppaction://hlinksldjump"/>
          </p:cNvPr>
          <p:cNvSpPr/>
          <p:nvPr/>
        </p:nvSpPr>
        <p:spPr bwMode="auto">
          <a:xfrm>
            <a:off x="815004" y="4416440"/>
            <a:ext cx="1434600" cy="6613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90198"/>
              <a:gd name="f7" fmla="val 561623"/>
              <a:gd name="f8" fmla="val 56162"/>
              <a:gd name="f9" fmla="val 25145"/>
              <a:gd name="f10" fmla="val 1334036"/>
              <a:gd name="f11" fmla="val 1365053"/>
              <a:gd name="f12" fmla="val 505461"/>
              <a:gd name="f13" fmla="val 536478"/>
              <a:gd name="f14" fmla="+- 0 0 -90"/>
              <a:gd name="f15" fmla="*/ f3 1 1390198"/>
              <a:gd name="f16" fmla="*/ f4 1 561623"/>
              <a:gd name="f17" fmla="+- f7 0 f5"/>
              <a:gd name="f18" fmla="+- f6 0 f5"/>
              <a:gd name="f19" fmla="*/ f14 f0 1"/>
              <a:gd name="f20" fmla="*/ f18 1 1390198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334036 f18 1"/>
              <a:gd name="f27" fmla="*/ 1390198 f18 1"/>
              <a:gd name="f28" fmla="*/ 505461 f17 1"/>
              <a:gd name="f29" fmla="*/ 561623 f17 1"/>
              <a:gd name="f30" fmla="*/ f19 1 f2"/>
              <a:gd name="f31" fmla="*/ f22 1 1390198"/>
              <a:gd name="f32" fmla="*/ f23 1 561623"/>
              <a:gd name="f33" fmla="*/ f24 1 1390198"/>
              <a:gd name="f34" fmla="*/ f25 1 561623"/>
              <a:gd name="f35" fmla="*/ f26 1 1390198"/>
              <a:gd name="f36" fmla="*/ f27 1 1390198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390198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DKTI</a:t>
            </a:r>
            <a:endParaRPr lang="fr-CA" sz="14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RE-ACTIVATE</a:t>
            </a:r>
            <a:endParaRPr lang="fr-CA" sz="14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orme libre 54">
            <a:hlinkClick r:id="" action="ppaction://noaction"/>
          </p:cNvPr>
          <p:cNvSpPr/>
          <p:nvPr/>
        </p:nvSpPr>
        <p:spPr bwMode="auto">
          <a:xfrm>
            <a:off x="2906121" y="4409251"/>
            <a:ext cx="2045466" cy="6757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32709"/>
              <a:gd name="f7" fmla="val 610973"/>
              <a:gd name="f8" fmla="val 61097"/>
              <a:gd name="f9" fmla="val 27354"/>
              <a:gd name="f10" fmla="val 1471612"/>
              <a:gd name="f11" fmla="val 1505355"/>
              <a:gd name="f12" fmla="val 549876"/>
              <a:gd name="f13" fmla="val 583619"/>
              <a:gd name="f14" fmla="+- 0 0 -90"/>
              <a:gd name="f15" fmla="*/ f3 1 1532709"/>
              <a:gd name="f16" fmla="*/ f4 1 610973"/>
              <a:gd name="f17" fmla="+- f7 0 f5"/>
              <a:gd name="f18" fmla="+- f6 0 f5"/>
              <a:gd name="f19" fmla="*/ f14 f0 1"/>
              <a:gd name="f20" fmla="*/ f18 1 1532709"/>
              <a:gd name="f21" fmla="*/ f17 1 610973"/>
              <a:gd name="f22" fmla="*/ 0 f18 1"/>
              <a:gd name="f23" fmla="*/ 61097 f17 1"/>
              <a:gd name="f24" fmla="*/ 61097 f18 1"/>
              <a:gd name="f25" fmla="*/ 0 f17 1"/>
              <a:gd name="f26" fmla="*/ 1471612 f18 1"/>
              <a:gd name="f27" fmla="*/ 1532709 f18 1"/>
              <a:gd name="f28" fmla="*/ 549876 f17 1"/>
              <a:gd name="f29" fmla="*/ 610973 f17 1"/>
              <a:gd name="f30" fmla="*/ f19 1 f2"/>
              <a:gd name="f31" fmla="*/ f22 1 1532709"/>
              <a:gd name="f32" fmla="*/ f23 1 610973"/>
              <a:gd name="f33" fmla="*/ f24 1 1532709"/>
              <a:gd name="f34" fmla="*/ f25 1 610973"/>
              <a:gd name="f35" fmla="*/ f26 1 1532709"/>
              <a:gd name="f36" fmla="*/ f27 1 1532709"/>
              <a:gd name="f37" fmla="*/ f28 1 610973"/>
              <a:gd name="f38" fmla="*/ f29 1 61097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532709" h="61097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fr-CA" sz="1400" b="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AGIRE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fr-CA" sz="1400" b="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CESAR</a:t>
            </a:r>
            <a:endParaRPr lang="fr-CA" sz="1400" b="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Connecteur droit 436"/>
          <p:cNvCxnSpPr>
            <a:cxnSpLocks noChangeShapeType="1"/>
          </p:cNvCxnSpPr>
          <p:nvPr/>
        </p:nvCxnSpPr>
        <p:spPr bwMode="auto">
          <a:xfrm>
            <a:off x="7065548" y="3033695"/>
            <a:ext cx="1099" cy="250591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Connecteur droit 437"/>
          <p:cNvCxnSpPr>
            <a:cxnSpLocks noChangeShapeType="1"/>
          </p:cNvCxnSpPr>
          <p:nvPr/>
        </p:nvCxnSpPr>
        <p:spPr bwMode="auto">
          <a:xfrm>
            <a:off x="1515891" y="2979148"/>
            <a:ext cx="1099" cy="250591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Connecteur droit 205"/>
          <p:cNvCxnSpPr>
            <a:cxnSpLocks noChangeShapeType="1"/>
          </p:cNvCxnSpPr>
          <p:nvPr/>
        </p:nvCxnSpPr>
        <p:spPr bwMode="auto">
          <a:xfrm>
            <a:off x="3587321" y="2769637"/>
            <a:ext cx="0" cy="221835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Connecteur droit 170"/>
          <p:cNvCxnSpPr>
            <a:cxnSpLocks noChangeShapeType="1"/>
          </p:cNvCxnSpPr>
          <p:nvPr/>
        </p:nvCxnSpPr>
        <p:spPr bwMode="auto">
          <a:xfrm>
            <a:off x="3587321" y="2938068"/>
            <a:ext cx="1099" cy="252646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" name="Groupe 10"/>
          <p:cNvGrpSpPr/>
          <p:nvPr/>
        </p:nvGrpSpPr>
        <p:grpSpPr>
          <a:xfrm>
            <a:off x="2773944" y="4294999"/>
            <a:ext cx="123012" cy="376930"/>
            <a:chOff x="2861332" y="3941445"/>
            <a:chExt cx="123012" cy="376930"/>
          </a:xfrm>
        </p:grpSpPr>
        <p:cxnSp>
          <p:nvCxnSpPr>
            <p:cNvPr id="54" name="Connecteur droit 53"/>
            <p:cNvCxnSpPr>
              <a:cxnSpLocks noChangeShapeType="1"/>
            </p:cNvCxnSpPr>
            <p:nvPr/>
          </p:nvCxnSpPr>
          <p:spPr bwMode="auto">
            <a:xfrm>
              <a:off x="2861332" y="4318375"/>
              <a:ext cx="123012" cy="0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Connecteur droit 58"/>
            <p:cNvCxnSpPr>
              <a:cxnSpLocks noChangeShapeType="1"/>
            </p:cNvCxnSpPr>
            <p:nvPr/>
          </p:nvCxnSpPr>
          <p:spPr bwMode="auto">
            <a:xfrm flipV="1">
              <a:off x="2863929" y="3941445"/>
              <a:ext cx="62130" cy="372671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53" name="Grafik 2" descr="P:\W-Administratives\Logos\BMWi\BMWE__Logo_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72" y="6039064"/>
            <a:ext cx="1171462" cy="477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rafik 3" descr="File:BMZ Logo.sv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806" y="6097086"/>
            <a:ext cx="1425878" cy="37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rafik 5" descr="C:\Users\Miriam Ott\Downloads\BMUB-Logo_deutsch_bmp_Office_Farbe.bmp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337" y="6029993"/>
            <a:ext cx="1480825" cy="486304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Forme libre 62">
            <a:hlinkClick r:id="" action="ppaction://noaction"/>
          </p:cNvPr>
          <p:cNvSpPr/>
          <p:nvPr/>
        </p:nvSpPr>
        <p:spPr bwMode="auto">
          <a:xfrm>
            <a:off x="5354951" y="4410204"/>
            <a:ext cx="1457855" cy="6676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07516"/>
              <a:gd name="f7" fmla="val 561623"/>
              <a:gd name="f8" fmla="val 56162"/>
              <a:gd name="f9" fmla="val 25145"/>
              <a:gd name="f10" fmla="val 1351354"/>
              <a:gd name="f11" fmla="val 1382371"/>
              <a:gd name="f12" fmla="val 505461"/>
              <a:gd name="f13" fmla="val 536478"/>
              <a:gd name="f14" fmla="+- 0 0 -90"/>
              <a:gd name="f15" fmla="*/ f3 1 1407516"/>
              <a:gd name="f16" fmla="*/ f4 1 561623"/>
              <a:gd name="f17" fmla="+- f7 0 f5"/>
              <a:gd name="f18" fmla="+- f6 0 f5"/>
              <a:gd name="f19" fmla="*/ f14 f0 1"/>
              <a:gd name="f20" fmla="*/ f18 1 1407516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351354 f18 1"/>
              <a:gd name="f27" fmla="*/ 1407516 f18 1"/>
              <a:gd name="f28" fmla="*/ 505461 f17 1"/>
              <a:gd name="f29" fmla="*/ 561623 f17 1"/>
              <a:gd name="f30" fmla="*/ f19 1 f2"/>
              <a:gd name="f31" fmla="*/ f22 1 1407516"/>
              <a:gd name="f32" fmla="*/ f23 1 561623"/>
              <a:gd name="f33" fmla="*/ f24 1 1407516"/>
              <a:gd name="f34" fmla="*/ f25 1 561623"/>
              <a:gd name="f35" fmla="*/ f26 1 1407516"/>
              <a:gd name="f36" fmla="*/ f27 1 1407516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407516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endParaRPr lang="fr-CA" sz="1400" b="0" kern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PEJ</a:t>
            </a:r>
          </a:p>
          <a:p>
            <a:pPr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</a:pPr>
            <a:endParaRPr lang="fr-CA" sz="1400" b="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orme libre 46">
            <a:hlinkClick r:id="" action="ppaction://noaction"/>
          </p:cNvPr>
          <p:cNvSpPr/>
          <p:nvPr/>
        </p:nvSpPr>
        <p:spPr bwMode="auto">
          <a:xfrm>
            <a:off x="540184" y="5317169"/>
            <a:ext cx="7556254" cy="5459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07516"/>
              <a:gd name="f7" fmla="val 561623"/>
              <a:gd name="f8" fmla="val 56162"/>
              <a:gd name="f9" fmla="val 25145"/>
              <a:gd name="f10" fmla="val 1351354"/>
              <a:gd name="f11" fmla="val 1382371"/>
              <a:gd name="f12" fmla="val 505461"/>
              <a:gd name="f13" fmla="val 536478"/>
              <a:gd name="f14" fmla="+- 0 0 -90"/>
              <a:gd name="f15" fmla="*/ f3 1 1407516"/>
              <a:gd name="f16" fmla="*/ f4 1 561623"/>
              <a:gd name="f17" fmla="+- f7 0 f5"/>
              <a:gd name="f18" fmla="+- f6 0 f5"/>
              <a:gd name="f19" fmla="*/ f14 f0 1"/>
              <a:gd name="f20" fmla="*/ f18 1 1407516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351354 f18 1"/>
              <a:gd name="f27" fmla="*/ 1407516 f18 1"/>
              <a:gd name="f28" fmla="*/ 505461 f17 1"/>
              <a:gd name="f29" fmla="*/ 561623 f17 1"/>
              <a:gd name="f30" fmla="*/ f19 1 f2"/>
              <a:gd name="f31" fmla="*/ f22 1 1407516"/>
              <a:gd name="f32" fmla="*/ f23 1 561623"/>
              <a:gd name="f33" fmla="*/ f24 1 1407516"/>
              <a:gd name="f34" fmla="*/ f25 1 561623"/>
              <a:gd name="f35" fmla="*/ f26 1 1407516"/>
              <a:gd name="f36" fmla="*/ f27 1 1407516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407516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algn="ctr"/>
            <a:r>
              <a:rPr lang="fr-FR" sz="1400" dirty="0" smtClean="0">
                <a:solidFill>
                  <a:srgbClr val="00B050"/>
                </a:solidFill>
              </a:rPr>
              <a:t>Projet </a:t>
            </a:r>
            <a:r>
              <a:rPr lang="fr-FR" sz="1400" dirty="0">
                <a:solidFill>
                  <a:srgbClr val="00B050"/>
                </a:solidFill>
              </a:rPr>
              <a:t>régional </a:t>
            </a:r>
            <a:r>
              <a:rPr lang="fr-FR" sz="1400" dirty="0" smtClean="0">
                <a:solidFill>
                  <a:srgbClr val="00B050"/>
                </a:solidFill>
              </a:rPr>
              <a:t>RE-ACTIVATE: “</a:t>
            </a:r>
            <a:r>
              <a:rPr lang="fr-FR" sz="1400" dirty="0">
                <a:solidFill>
                  <a:srgbClr val="00B050"/>
                </a:solidFill>
              </a:rPr>
              <a:t>Promouvoir l’emploi à travers les énergies renouvelables</a:t>
            </a:r>
            <a:br>
              <a:rPr lang="fr-FR" sz="1400" dirty="0">
                <a:solidFill>
                  <a:srgbClr val="00B050"/>
                </a:solidFill>
              </a:rPr>
            </a:br>
            <a:r>
              <a:rPr lang="fr-FR" sz="1400" dirty="0">
                <a:solidFill>
                  <a:srgbClr val="00B050"/>
                </a:solidFill>
              </a:rPr>
              <a:t>et l’efficacité énergétique dans la région MENA”</a:t>
            </a:r>
          </a:p>
        </p:txBody>
      </p:sp>
      <p:grpSp>
        <p:nvGrpSpPr>
          <p:cNvPr id="64" name="Groupe 63"/>
          <p:cNvGrpSpPr/>
          <p:nvPr/>
        </p:nvGrpSpPr>
        <p:grpSpPr>
          <a:xfrm>
            <a:off x="652586" y="4298714"/>
            <a:ext cx="123012" cy="376930"/>
            <a:chOff x="2861332" y="3941445"/>
            <a:chExt cx="123012" cy="376930"/>
          </a:xfrm>
        </p:grpSpPr>
        <p:cxnSp>
          <p:nvCxnSpPr>
            <p:cNvPr id="65" name="Connecteur droit 64"/>
            <p:cNvCxnSpPr>
              <a:cxnSpLocks noChangeShapeType="1"/>
            </p:cNvCxnSpPr>
            <p:nvPr/>
          </p:nvCxnSpPr>
          <p:spPr bwMode="auto">
            <a:xfrm>
              <a:off x="2861332" y="4318375"/>
              <a:ext cx="123012" cy="0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Connecteur droit 65"/>
            <p:cNvCxnSpPr>
              <a:cxnSpLocks noChangeShapeType="1"/>
            </p:cNvCxnSpPr>
            <p:nvPr/>
          </p:nvCxnSpPr>
          <p:spPr bwMode="auto">
            <a:xfrm flipV="1">
              <a:off x="2863929" y="3941445"/>
              <a:ext cx="62130" cy="372671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7" name="Groupe 66"/>
          <p:cNvGrpSpPr/>
          <p:nvPr/>
        </p:nvGrpSpPr>
        <p:grpSpPr>
          <a:xfrm>
            <a:off x="5236123" y="4326591"/>
            <a:ext cx="123012" cy="376930"/>
            <a:chOff x="2861332" y="3941445"/>
            <a:chExt cx="123012" cy="376930"/>
          </a:xfrm>
        </p:grpSpPr>
        <p:cxnSp>
          <p:nvCxnSpPr>
            <p:cNvPr id="68" name="Connecteur droit 67"/>
            <p:cNvCxnSpPr>
              <a:cxnSpLocks noChangeShapeType="1"/>
            </p:cNvCxnSpPr>
            <p:nvPr/>
          </p:nvCxnSpPr>
          <p:spPr bwMode="auto">
            <a:xfrm>
              <a:off x="2861332" y="4318375"/>
              <a:ext cx="123012" cy="0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Connecteur droit 68"/>
            <p:cNvCxnSpPr>
              <a:cxnSpLocks noChangeShapeType="1"/>
            </p:cNvCxnSpPr>
            <p:nvPr/>
          </p:nvCxnSpPr>
          <p:spPr bwMode="auto">
            <a:xfrm flipV="1">
              <a:off x="2863929" y="3941445"/>
              <a:ext cx="62130" cy="372671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0" name="Forme libre 26"/>
          <p:cNvSpPr/>
          <p:nvPr/>
        </p:nvSpPr>
        <p:spPr bwMode="auto">
          <a:xfrm>
            <a:off x="1787620" y="2330305"/>
            <a:ext cx="3291244" cy="3709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512958"/>
              <a:gd name="f7" fmla="val 561623"/>
              <a:gd name="f8" fmla="val 56162"/>
              <a:gd name="f9" fmla="val 25145"/>
              <a:gd name="f10" fmla="val 2456796"/>
              <a:gd name="f11" fmla="val 2487813"/>
              <a:gd name="f12" fmla="val 505461"/>
              <a:gd name="f13" fmla="val 536478"/>
              <a:gd name="f14" fmla="+- 0 0 -90"/>
              <a:gd name="f15" fmla="*/ f3 1 2512958"/>
              <a:gd name="f16" fmla="*/ f4 1 561623"/>
              <a:gd name="f17" fmla="+- f7 0 f5"/>
              <a:gd name="f18" fmla="+- f6 0 f5"/>
              <a:gd name="f19" fmla="*/ f14 f0 1"/>
              <a:gd name="f20" fmla="*/ f18 1 2512958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456796 f18 1"/>
              <a:gd name="f27" fmla="*/ 2512958 f18 1"/>
              <a:gd name="f28" fmla="*/ 505461 f17 1"/>
              <a:gd name="f29" fmla="*/ 561623 f17 1"/>
              <a:gd name="f30" fmla="*/ f19 1 f2"/>
              <a:gd name="f31" fmla="*/ f22 1 2512958"/>
              <a:gd name="f32" fmla="*/ f23 1 561623"/>
              <a:gd name="f33" fmla="*/ f24 1 2512958"/>
              <a:gd name="f34" fmla="*/ f25 1 561623"/>
              <a:gd name="f35" fmla="*/ f26 1 2512958"/>
              <a:gd name="f36" fmla="*/ f27 1 2512958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512958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6671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7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Forme libre 28"/>
          <p:cNvSpPr/>
          <p:nvPr/>
        </p:nvSpPr>
        <p:spPr bwMode="auto">
          <a:xfrm>
            <a:off x="464273" y="3171999"/>
            <a:ext cx="1987280" cy="10755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51587"/>
              <a:gd name="f7" fmla="val 561623"/>
              <a:gd name="f8" fmla="val 56162"/>
              <a:gd name="f9" fmla="val 25145"/>
              <a:gd name="f10" fmla="val 1795425"/>
              <a:gd name="f11" fmla="val 1826442"/>
              <a:gd name="f12" fmla="val 505461"/>
              <a:gd name="f13" fmla="val 536478"/>
              <a:gd name="f14" fmla="+- 0 0 -90"/>
              <a:gd name="f15" fmla="*/ f3 1 1851587"/>
              <a:gd name="f16" fmla="*/ f4 1 561623"/>
              <a:gd name="f17" fmla="+- f7 0 f5"/>
              <a:gd name="f18" fmla="+- f6 0 f5"/>
              <a:gd name="f19" fmla="*/ f14 f0 1"/>
              <a:gd name="f20" fmla="*/ f18 1 1851587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795425 f18 1"/>
              <a:gd name="f27" fmla="*/ 1851587 f18 1"/>
              <a:gd name="f28" fmla="*/ 505461 f17 1"/>
              <a:gd name="f29" fmla="*/ 561623 f17 1"/>
              <a:gd name="f30" fmla="*/ f19 1 f2"/>
              <a:gd name="f31" fmla="*/ f22 1 1851587"/>
              <a:gd name="f32" fmla="*/ f23 1 561623"/>
              <a:gd name="f33" fmla="*/ f24 1 1851587"/>
              <a:gd name="f34" fmla="*/ f25 1 561623"/>
              <a:gd name="f35" fmla="*/ f26 1 1851587"/>
              <a:gd name="f36" fmla="*/ f27 1 1851587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51587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fr-CA" sz="16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Politique </a:t>
            </a:r>
            <a:r>
              <a:rPr lang="fr-CA" sz="16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Énergétique</a:t>
            </a:r>
            <a:r>
              <a:rPr lang="fr-CA" sz="16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CA" sz="16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Forme libre 42"/>
          <p:cNvSpPr/>
          <p:nvPr/>
        </p:nvSpPr>
        <p:spPr bwMode="auto">
          <a:xfrm>
            <a:off x="2689662" y="3190488"/>
            <a:ext cx="2013264" cy="1057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85992"/>
              <a:gd name="f7" fmla="val 561623"/>
              <a:gd name="f8" fmla="val 56162"/>
              <a:gd name="f9" fmla="val 25145"/>
              <a:gd name="f10" fmla="val 2029830"/>
              <a:gd name="f11" fmla="val 2060847"/>
              <a:gd name="f12" fmla="val 505461"/>
              <a:gd name="f13" fmla="val 536478"/>
              <a:gd name="f14" fmla="+- 0 0 -90"/>
              <a:gd name="f15" fmla="*/ f3 1 2085992"/>
              <a:gd name="f16" fmla="*/ f4 1 561623"/>
              <a:gd name="f17" fmla="+- f7 0 f5"/>
              <a:gd name="f18" fmla="+- f6 0 f5"/>
              <a:gd name="f19" fmla="*/ f14 f0 1"/>
              <a:gd name="f20" fmla="*/ f18 1 208599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029830 f18 1"/>
              <a:gd name="f27" fmla="*/ 2085992 f18 1"/>
              <a:gd name="f28" fmla="*/ 505461 f17 1"/>
              <a:gd name="f29" fmla="*/ 561623 f17 1"/>
              <a:gd name="f30" fmla="*/ f19 1 f2"/>
              <a:gd name="f31" fmla="*/ f22 1 2085992"/>
              <a:gd name="f32" fmla="*/ f23 1 561623"/>
              <a:gd name="f33" fmla="*/ f24 1 2085992"/>
              <a:gd name="f34" fmla="*/ f25 1 561623"/>
              <a:gd name="f35" fmla="*/ f26 1 2085992"/>
              <a:gd name="f36" fmla="*/ f27 1 208599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08599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cité </a:t>
            </a:r>
            <a:r>
              <a:rPr lang="fr-CA"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énergétique</a:t>
            </a: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national</a:t>
            </a:r>
          </a:p>
        </p:txBody>
      </p:sp>
      <p:sp>
        <p:nvSpPr>
          <p:cNvPr id="73" name="Forme libre 60"/>
          <p:cNvSpPr/>
          <p:nvPr/>
        </p:nvSpPr>
        <p:spPr bwMode="auto">
          <a:xfrm>
            <a:off x="4987838" y="3196027"/>
            <a:ext cx="2192080" cy="10446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9612"/>
              <a:gd name="f7" fmla="val 561623"/>
              <a:gd name="f8" fmla="val 56162"/>
              <a:gd name="f9" fmla="val 25145"/>
              <a:gd name="f10" fmla="val 1813450"/>
              <a:gd name="f11" fmla="val 1844467"/>
              <a:gd name="f12" fmla="val 505461"/>
              <a:gd name="f13" fmla="val 536478"/>
              <a:gd name="f14" fmla="+- 0 0 -90"/>
              <a:gd name="f15" fmla="*/ f3 1 1869612"/>
              <a:gd name="f16" fmla="*/ f4 1 561623"/>
              <a:gd name="f17" fmla="+- f7 0 f5"/>
              <a:gd name="f18" fmla="+- f6 0 f5"/>
              <a:gd name="f19" fmla="*/ f14 f0 1"/>
              <a:gd name="f20" fmla="*/ f18 1 186961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813450 f18 1"/>
              <a:gd name="f27" fmla="*/ 1869612 f18 1"/>
              <a:gd name="f28" fmla="*/ 505461 f17 1"/>
              <a:gd name="f29" fmla="*/ 561623 f17 1"/>
              <a:gd name="f30" fmla="*/ f19 1 f2"/>
              <a:gd name="f31" fmla="*/ f22 1 1869612"/>
              <a:gd name="f32" fmla="*/ f23 1 561623"/>
              <a:gd name="f33" fmla="*/ f24 1 1869612"/>
              <a:gd name="f34" fmla="*/ f25 1 561623"/>
              <a:gd name="f35" fmla="*/ f26 1 1869612"/>
              <a:gd name="f36" fmla="*/ f27 1 186961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6961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kern="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ralisé</a:t>
            </a:r>
            <a:endParaRPr lang="fr-CA" sz="16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orme libre 26"/>
          <p:cNvSpPr/>
          <p:nvPr/>
        </p:nvSpPr>
        <p:spPr bwMode="auto">
          <a:xfrm>
            <a:off x="1842868" y="2388044"/>
            <a:ext cx="3291244" cy="3709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512958"/>
              <a:gd name="f7" fmla="val 561623"/>
              <a:gd name="f8" fmla="val 56162"/>
              <a:gd name="f9" fmla="val 25145"/>
              <a:gd name="f10" fmla="val 2456796"/>
              <a:gd name="f11" fmla="val 2487813"/>
              <a:gd name="f12" fmla="val 505461"/>
              <a:gd name="f13" fmla="val 536478"/>
              <a:gd name="f14" fmla="+- 0 0 -90"/>
              <a:gd name="f15" fmla="*/ f3 1 2512958"/>
              <a:gd name="f16" fmla="*/ f4 1 561623"/>
              <a:gd name="f17" fmla="+- f7 0 f5"/>
              <a:gd name="f18" fmla="+- f6 0 f5"/>
              <a:gd name="f19" fmla="*/ f14 f0 1"/>
              <a:gd name="f20" fmla="*/ f18 1 2512958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456796 f18 1"/>
              <a:gd name="f27" fmla="*/ 2512958 f18 1"/>
              <a:gd name="f28" fmla="*/ 505461 f17 1"/>
              <a:gd name="f29" fmla="*/ 561623 f17 1"/>
              <a:gd name="f30" fmla="*/ f19 1 f2"/>
              <a:gd name="f31" fmla="*/ f22 1 2512958"/>
              <a:gd name="f32" fmla="*/ f23 1 561623"/>
              <a:gd name="f33" fmla="*/ f24 1 2512958"/>
              <a:gd name="f34" fmla="*/ f25 1 561623"/>
              <a:gd name="f35" fmla="*/ f26 1 2512958"/>
              <a:gd name="f36" fmla="*/ f27 1 2512958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512958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5B9BD5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6671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7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400" dirty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GIZ - Maroc </a:t>
            </a:r>
          </a:p>
        </p:txBody>
      </p:sp>
      <p:sp>
        <p:nvSpPr>
          <p:cNvPr id="38" name="Forme libre 28"/>
          <p:cNvSpPr/>
          <p:nvPr/>
        </p:nvSpPr>
        <p:spPr bwMode="auto">
          <a:xfrm>
            <a:off x="519521" y="3229738"/>
            <a:ext cx="1987280" cy="10755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51587"/>
              <a:gd name="f7" fmla="val 561623"/>
              <a:gd name="f8" fmla="val 56162"/>
              <a:gd name="f9" fmla="val 25145"/>
              <a:gd name="f10" fmla="val 1795425"/>
              <a:gd name="f11" fmla="val 1826442"/>
              <a:gd name="f12" fmla="val 505461"/>
              <a:gd name="f13" fmla="val 536478"/>
              <a:gd name="f14" fmla="+- 0 0 -90"/>
              <a:gd name="f15" fmla="*/ f3 1 1851587"/>
              <a:gd name="f16" fmla="*/ f4 1 561623"/>
              <a:gd name="f17" fmla="+- f7 0 f5"/>
              <a:gd name="f18" fmla="+- f6 0 f5"/>
              <a:gd name="f19" fmla="*/ f14 f0 1"/>
              <a:gd name="f20" fmla="*/ f18 1 1851587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795425 f18 1"/>
              <a:gd name="f27" fmla="*/ 1851587 f18 1"/>
              <a:gd name="f28" fmla="*/ 505461 f17 1"/>
              <a:gd name="f29" fmla="*/ 561623 f17 1"/>
              <a:gd name="f30" fmla="*/ f19 1 f2"/>
              <a:gd name="f31" fmla="*/ f22 1 1851587"/>
              <a:gd name="f32" fmla="*/ f23 1 561623"/>
              <a:gd name="f33" fmla="*/ f24 1 1851587"/>
              <a:gd name="f34" fmla="*/ f25 1 561623"/>
              <a:gd name="f35" fmla="*/ f26 1 1851587"/>
              <a:gd name="f36" fmla="*/ f27 1 1851587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51587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1B6AA3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6671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7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2000" b="0" kern="0" dirty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Secteur Énergie</a:t>
            </a: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fr-CA" sz="12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Appui à la politique énergétique, aux ER, et à l’</a:t>
            </a:r>
            <a:r>
              <a:rPr lang="fr-CA" sz="1200" b="0" kern="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EffEn</a:t>
            </a:r>
            <a:r>
              <a:rPr lang="fr-CA" sz="12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CA" sz="1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orme libre 42"/>
          <p:cNvSpPr/>
          <p:nvPr/>
        </p:nvSpPr>
        <p:spPr bwMode="auto">
          <a:xfrm>
            <a:off x="2744910" y="3248227"/>
            <a:ext cx="2045836" cy="1057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85992"/>
              <a:gd name="f7" fmla="val 561623"/>
              <a:gd name="f8" fmla="val 56162"/>
              <a:gd name="f9" fmla="val 25145"/>
              <a:gd name="f10" fmla="val 2029830"/>
              <a:gd name="f11" fmla="val 2060847"/>
              <a:gd name="f12" fmla="val 505461"/>
              <a:gd name="f13" fmla="val 536478"/>
              <a:gd name="f14" fmla="+- 0 0 -90"/>
              <a:gd name="f15" fmla="*/ f3 1 2085992"/>
              <a:gd name="f16" fmla="*/ f4 1 561623"/>
              <a:gd name="f17" fmla="+- f7 0 f5"/>
              <a:gd name="f18" fmla="+- f6 0 f5"/>
              <a:gd name="f19" fmla="*/ f14 f0 1"/>
              <a:gd name="f20" fmla="*/ f18 1 208599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029830 f18 1"/>
              <a:gd name="f27" fmla="*/ 2085992 f18 1"/>
              <a:gd name="f28" fmla="*/ 505461 f17 1"/>
              <a:gd name="f29" fmla="*/ 561623 f17 1"/>
              <a:gd name="f30" fmla="*/ f19 1 f2"/>
              <a:gd name="f31" fmla="*/ f22 1 2085992"/>
              <a:gd name="f32" fmla="*/ f23 1 561623"/>
              <a:gd name="f33" fmla="*/ f24 1 2085992"/>
              <a:gd name="f34" fmla="*/ f25 1 561623"/>
              <a:gd name="f35" fmla="*/ f26 1 2085992"/>
              <a:gd name="f36" fmla="*/ f27 1 208599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08599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1B6AA3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2400" b="0" kern="0" dirty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Secteur Eau</a:t>
            </a: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2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Appui à la politique de l’eau, la gestion des ressources, les ABH</a:t>
            </a:r>
            <a:endParaRPr lang="fr-CA" sz="1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orme libre 60"/>
          <p:cNvSpPr/>
          <p:nvPr/>
        </p:nvSpPr>
        <p:spPr bwMode="auto">
          <a:xfrm>
            <a:off x="5052498" y="3262319"/>
            <a:ext cx="2192080" cy="10446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9612"/>
              <a:gd name="f7" fmla="val 561623"/>
              <a:gd name="f8" fmla="val 56162"/>
              <a:gd name="f9" fmla="val 25145"/>
              <a:gd name="f10" fmla="val 1813450"/>
              <a:gd name="f11" fmla="val 1844467"/>
              <a:gd name="f12" fmla="val 505461"/>
              <a:gd name="f13" fmla="val 536478"/>
              <a:gd name="f14" fmla="+- 0 0 -90"/>
              <a:gd name="f15" fmla="*/ f3 1 1869612"/>
              <a:gd name="f16" fmla="*/ f4 1 561623"/>
              <a:gd name="f17" fmla="+- f7 0 f5"/>
              <a:gd name="f18" fmla="+- f6 0 f5"/>
              <a:gd name="f19" fmla="*/ f14 f0 1"/>
              <a:gd name="f20" fmla="*/ f18 1 186961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813450 f18 1"/>
              <a:gd name="f27" fmla="*/ 1869612 f18 1"/>
              <a:gd name="f28" fmla="*/ 505461 f17 1"/>
              <a:gd name="f29" fmla="*/ 561623 f17 1"/>
              <a:gd name="f30" fmla="*/ f19 1 f2"/>
              <a:gd name="f31" fmla="*/ f22 1 1869612"/>
              <a:gd name="f32" fmla="*/ f23 1 561623"/>
              <a:gd name="f33" fmla="*/ f24 1 1869612"/>
              <a:gd name="f34" fmla="*/ f25 1 561623"/>
              <a:gd name="f35" fmla="*/ f26 1 1869612"/>
              <a:gd name="f36" fmla="*/ f27 1 186961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6961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1B6AA3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b="0" kern="0" dirty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Secteur Développement Économique Durable</a:t>
            </a: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2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Appui aux PME/TPE et emploi des jeunes</a:t>
            </a:r>
            <a:endParaRPr lang="fr-CA" sz="1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50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7" t="18204" r="38532" b="14395"/>
          <a:stretch/>
        </p:blipFill>
        <p:spPr>
          <a:xfrm>
            <a:off x="3457869" y="2205561"/>
            <a:ext cx="5686131" cy="4059346"/>
          </a:xfrm>
        </p:spPr>
      </p:pic>
      <p:sp>
        <p:nvSpPr>
          <p:cNvPr id="8" name="Parallélogramme 7"/>
          <p:cNvSpPr/>
          <p:nvPr/>
        </p:nvSpPr>
        <p:spPr>
          <a:xfrm>
            <a:off x="25874" y="2206892"/>
            <a:ext cx="7738784" cy="4058015"/>
          </a:xfrm>
          <a:prstGeom prst="parallelogram">
            <a:avLst/>
          </a:prstGeom>
          <a:gradFill>
            <a:gsLst>
              <a:gs pos="0">
                <a:schemeClr val="bg1"/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10" name="Inhaltsplatzhalter 4"/>
          <p:cNvSpPr txBox="1">
            <a:spLocks/>
          </p:cNvSpPr>
          <p:nvPr/>
        </p:nvSpPr>
        <p:spPr bwMode="auto">
          <a:xfrm>
            <a:off x="696937" y="2205561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32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r>
              <a:rPr lang="fr-FR" sz="2000" b="0" dirty="0" smtClean="0"/>
              <a:t>Impact socio-économique et création d’emplois</a:t>
            </a:r>
            <a:endParaRPr lang="fr-FR" sz="2000" b="0" dirty="0"/>
          </a:p>
          <a:p>
            <a:r>
              <a:rPr lang="fr-FR" sz="2000" b="0" dirty="0"/>
              <a:t>Potentiel </a:t>
            </a:r>
            <a:r>
              <a:rPr lang="fr-FR" sz="2000" b="0" dirty="0" smtClean="0"/>
              <a:t>:</a:t>
            </a:r>
            <a:endParaRPr lang="fr-FR" sz="2000" b="0" dirty="0"/>
          </a:p>
          <a:p>
            <a:pPr lvl="1"/>
            <a:r>
              <a:rPr lang="fr-FR" sz="1600" b="0" dirty="0" smtClean="0"/>
              <a:t>Réduction de certains coûts dans </a:t>
            </a:r>
            <a:r>
              <a:rPr lang="fr-FR" sz="1600" b="0" dirty="0"/>
              <a:t>l‘agriculture</a:t>
            </a:r>
          </a:p>
          <a:p>
            <a:pPr lvl="1"/>
            <a:r>
              <a:rPr lang="fr-FR" sz="1600" b="0" dirty="0" smtClean="0"/>
              <a:t>Réduction des </a:t>
            </a:r>
            <a:r>
              <a:rPr lang="fr-FR" sz="1600" b="0" dirty="0"/>
              <a:t>subventions </a:t>
            </a:r>
            <a:r>
              <a:rPr lang="fr-FR" sz="1600" b="0" dirty="0" smtClean="0"/>
              <a:t>sur les carburants</a:t>
            </a:r>
          </a:p>
          <a:p>
            <a:pPr marL="720000" lvl="2" indent="0">
              <a:buNone/>
            </a:pPr>
            <a:r>
              <a:rPr lang="fr-FR" sz="1600" b="0" dirty="0" smtClean="0"/>
              <a:t>(diesel / butane)</a:t>
            </a:r>
          </a:p>
          <a:p>
            <a:pPr lvl="1"/>
            <a:r>
              <a:rPr lang="fr-FR" sz="1600" b="0" dirty="0" smtClean="0"/>
              <a:t>Contribution à la lutte contre les Changements </a:t>
            </a:r>
          </a:p>
          <a:p>
            <a:pPr marL="720000" lvl="2" indent="0">
              <a:buNone/>
            </a:pPr>
            <a:r>
              <a:rPr lang="fr-FR" sz="1600" b="0" dirty="0" smtClean="0"/>
              <a:t>Climatiques (Atténuation)</a:t>
            </a:r>
            <a:endParaRPr lang="fr-FR" sz="1600" b="0" dirty="0"/>
          </a:p>
          <a:p>
            <a:pPr marL="360000" lvl="1">
              <a:buClr>
                <a:srgbClr val="C80F0F"/>
              </a:buClr>
            </a:pPr>
            <a:r>
              <a:rPr lang="fr-FR" sz="2000" b="0" dirty="0"/>
              <a:t>Innovation technologique:</a:t>
            </a:r>
          </a:p>
          <a:p>
            <a:pPr marL="720000" lvl="2">
              <a:buClr>
                <a:srgbClr val="C80F0F"/>
              </a:buClr>
            </a:pPr>
            <a:r>
              <a:rPr lang="fr-FR" sz="1600" b="0" dirty="0" smtClean="0"/>
              <a:t>Combinaison pompe PV avec compteur d’eau</a:t>
            </a:r>
          </a:p>
          <a:p>
            <a:pPr marL="720000" lvl="2">
              <a:buClr>
                <a:srgbClr val="C80F0F"/>
              </a:buClr>
            </a:pPr>
            <a:r>
              <a:rPr lang="fr-FR" sz="1600" b="0" dirty="0" smtClean="0"/>
              <a:t>Production de composants au Maroc</a:t>
            </a:r>
            <a:endParaRPr lang="fr-FR" sz="1600" b="0" dirty="0"/>
          </a:p>
          <a:p>
            <a:pPr marL="360000" lvl="1" indent="0">
              <a:buNone/>
            </a:pPr>
            <a:endParaRPr lang="fr-FR" sz="2000" kern="0" dirty="0" smtClean="0">
              <a:solidFill>
                <a:srgbClr val="800000"/>
              </a:solidFill>
            </a:endParaRPr>
          </a:p>
          <a:p>
            <a:pPr lvl="1"/>
            <a:endParaRPr lang="fr-FR" sz="2000" kern="0" dirty="0" smtClean="0">
              <a:solidFill>
                <a:srgbClr val="800000"/>
              </a:solidFill>
            </a:endParaRPr>
          </a:p>
          <a:p>
            <a:endParaRPr lang="fr-FR" sz="2000" b="0" kern="0" dirty="0" smtClean="0">
              <a:solidFill>
                <a:srgbClr val="800000"/>
              </a:solidFill>
            </a:endParaRPr>
          </a:p>
          <a:p>
            <a:pPr lvl="1"/>
            <a:endParaRPr lang="fr-FR" b="0" kern="0" dirty="0"/>
          </a:p>
        </p:txBody>
      </p:sp>
      <p:sp>
        <p:nvSpPr>
          <p:cNvPr id="7" name="Bouée 6"/>
          <p:cNvSpPr/>
          <p:nvPr/>
        </p:nvSpPr>
        <p:spPr>
          <a:xfrm rot="12803568">
            <a:off x="17927" y="927957"/>
            <a:ext cx="5902294" cy="5902294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 bwMode="auto">
          <a:xfrm>
            <a:off x="696937" y="1344286"/>
            <a:ext cx="820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800" b="1" kern="0" dirty="0" smtClean="0"/>
              <a:t>Pompage Solaire: Opportunités </a:t>
            </a:r>
            <a:endParaRPr lang="fr-FR" sz="2800" b="1" kern="0" dirty="0"/>
          </a:p>
        </p:txBody>
      </p:sp>
    </p:spTree>
    <p:extLst>
      <p:ext uri="{BB962C8B-B14F-4D97-AF65-F5344CB8AC3E}">
        <p14:creationId xmlns:p14="http://schemas.microsoft.com/office/powerpoint/2010/main" val="121975797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06"/>
          <a:stretch/>
        </p:blipFill>
        <p:spPr>
          <a:xfrm>
            <a:off x="4102499" y="2246060"/>
            <a:ext cx="5041501" cy="4332540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0" y="2246060"/>
            <a:ext cx="7738784" cy="4332540"/>
          </a:xfrm>
          <a:prstGeom prst="parallelogram">
            <a:avLst>
              <a:gd name="adj" fmla="val 20310"/>
            </a:avLst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DEDDE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6" name="Bouée 5"/>
          <p:cNvSpPr/>
          <p:nvPr/>
        </p:nvSpPr>
        <p:spPr>
          <a:xfrm rot="8892330">
            <a:off x="5420927" y="688125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1300" y="1344286"/>
            <a:ext cx="8206000" cy="617928"/>
          </a:xfrm>
        </p:spPr>
        <p:txBody>
          <a:bodyPr/>
          <a:lstStyle/>
          <a:p>
            <a:r>
              <a:rPr lang="fr-FR" sz="2800" b="1" dirty="0" smtClean="0"/>
              <a:t>Pompage Solaire: Challenges</a:t>
            </a:r>
            <a:endParaRPr lang="fr-FR" sz="2800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671300" y="1880509"/>
            <a:ext cx="6516457" cy="3816000"/>
          </a:xfrm>
        </p:spPr>
        <p:txBody>
          <a:bodyPr/>
          <a:lstStyle/>
          <a:p>
            <a:endParaRPr lang="fr-FR" sz="2000" dirty="0" smtClean="0"/>
          </a:p>
          <a:p>
            <a:r>
              <a:rPr lang="fr-FR" sz="2000" dirty="0" smtClean="0"/>
              <a:t>Qualité des produits, des installations </a:t>
            </a:r>
          </a:p>
          <a:p>
            <a:r>
              <a:rPr lang="fr-FR" sz="2000" dirty="0" smtClean="0"/>
              <a:t>Maintenance insuffisante </a:t>
            </a:r>
          </a:p>
          <a:p>
            <a:r>
              <a:rPr lang="fr-FR" sz="2000" dirty="0" smtClean="0"/>
              <a:t>Connaissances, expériences des installateurs</a:t>
            </a:r>
          </a:p>
          <a:p>
            <a:r>
              <a:rPr lang="fr-FR" sz="2000" dirty="0" smtClean="0"/>
              <a:t>Ressources en eau limitées et contrôles insuffisants</a:t>
            </a:r>
          </a:p>
          <a:p>
            <a:r>
              <a:rPr lang="fr-FR" sz="2000" dirty="0" smtClean="0"/>
              <a:t>Coût de l’investissement élevé</a:t>
            </a:r>
          </a:p>
          <a:p>
            <a:r>
              <a:rPr lang="fr-FR" sz="2000" dirty="0" smtClean="0"/>
              <a:t>Produits financiers peu répandus et mal adaptés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fr-FR" sz="2000" dirty="0">
                <a:sym typeface="Wingdings" panose="05000000000000000000" pitchFamily="2" charset="2"/>
              </a:rPr>
              <a:t>Le pompage solaire est une réalité depuis des années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fr-FR" sz="2000" dirty="0">
                <a:sym typeface="Wingdings" panose="05000000000000000000" pitchFamily="2" charset="2"/>
              </a:rPr>
              <a:t>Il constitue actuellement le premier marché pour le solaire PV au Maroc</a:t>
            </a:r>
            <a:endParaRPr lang="fr-FR" sz="2000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</p:txBody>
      </p:sp>
      <p:sp>
        <p:nvSpPr>
          <p:cNvPr id="7" name="Rectangle 6"/>
          <p:cNvSpPr/>
          <p:nvPr/>
        </p:nvSpPr>
        <p:spPr>
          <a:xfrm>
            <a:off x="7006294" y="5472523"/>
            <a:ext cx="19757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r>
              <a:rPr lang="fr-FR" sz="1200" b="0" dirty="0">
                <a:solidFill>
                  <a:schemeClr val="bg1"/>
                </a:solidFill>
                <a:latin typeface="FV Almelo"/>
              </a:rPr>
              <a:t> </a:t>
            </a:r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r>
              <a:rPr lang="fr-FR" sz="1200" dirty="0" smtClean="0">
                <a:solidFill>
                  <a:schemeClr val="bg1"/>
                </a:solidFill>
                <a:latin typeface="Aller"/>
              </a:rPr>
              <a:t>Centre de Formation , 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Aller"/>
              </a:rPr>
              <a:t>CPT, Kenitra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78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1"/>
          <a:stretch/>
        </p:blipFill>
        <p:spPr>
          <a:xfrm>
            <a:off x="4711701" y="2929811"/>
            <a:ext cx="4432300" cy="3712906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1" y="2929812"/>
            <a:ext cx="6604000" cy="3712905"/>
          </a:xfrm>
          <a:prstGeom prst="parallelogram">
            <a:avLst>
              <a:gd name="adj" fmla="val 21237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1300" y="1344286"/>
            <a:ext cx="7776000" cy="617928"/>
          </a:xfrm>
        </p:spPr>
        <p:txBody>
          <a:bodyPr/>
          <a:lstStyle/>
          <a:p>
            <a:r>
              <a:rPr lang="fr-FR" sz="2800" b="1" dirty="0" smtClean="0"/>
              <a:t>Engagement de la GIZ sur le pompage solaire : garantir un développement durable en créant des emplois</a:t>
            </a:r>
            <a:br>
              <a:rPr lang="fr-FR" sz="2800" b="1" dirty="0" smtClean="0"/>
            </a:br>
            <a:r>
              <a:rPr lang="fr-FR" sz="2800" b="1" dirty="0"/>
              <a:t/>
            </a:r>
            <a:br>
              <a:rPr lang="fr-FR" sz="2800" b="1" dirty="0"/>
            </a:br>
            <a:endParaRPr lang="fr-FR" sz="2800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709129" y="2470500"/>
            <a:ext cx="5477067" cy="3816000"/>
          </a:xfrm>
        </p:spPr>
        <p:txBody>
          <a:bodyPr/>
          <a:lstStyle/>
          <a:p>
            <a:endParaRPr lang="fr-FR" sz="2000" dirty="0" smtClean="0"/>
          </a:p>
          <a:p>
            <a:r>
              <a:rPr lang="fr-FR" sz="1600" dirty="0" smtClean="0"/>
              <a:t>Créateur de know-how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/>
              <a:t>Nexus Energie </a:t>
            </a:r>
            <a:r>
              <a:rPr lang="fr-FR" sz="1400" dirty="0" smtClean="0"/>
              <a:t>– Eau (ex. Région </a:t>
            </a:r>
            <a:r>
              <a:rPr lang="fr-FR" sz="1400" dirty="0" err="1" smtClean="0"/>
              <a:t>Midelt</a:t>
            </a:r>
            <a:r>
              <a:rPr lang="fr-FR" sz="1400" dirty="0" smtClean="0"/>
              <a:t> et Tata)</a:t>
            </a:r>
            <a:endParaRPr lang="fr-F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/>
              <a:t>Etudes de marché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/>
              <a:t>Projets de </a:t>
            </a:r>
            <a:r>
              <a:rPr lang="fr-FR" sz="1400" dirty="0" smtClean="0"/>
              <a:t>démonstration (ex. Assoc. </a:t>
            </a:r>
            <a:r>
              <a:rPr lang="fr-FR" sz="1400" dirty="0" err="1" smtClean="0"/>
              <a:t>Bayti</a:t>
            </a:r>
            <a:r>
              <a:rPr lang="fr-FR" sz="1400" dirty="0" smtClean="0"/>
              <a:t> à Kenitra)</a:t>
            </a:r>
            <a:endParaRPr lang="fr-FR" sz="1400" dirty="0" smtClean="0"/>
          </a:p>
          <a:p>
            <a:r>
              <a:rPr lang="fr-FR" sz="1600" dirty="0" smtClean="0"/>
              <a:t>Développement de la </a:t>
            </a:r>
            <a:r>
              <a:rPr lang="fr-FR" sz="1600" dirty="0" smtClean="0"/>
              <a:t>formation (ex. IFMEREE, CPT Kenitra)</a:t>
            </a:r>
            <a:endParaRPr lang="fr-FR" sz="1600" dirty="0" smtClean="0"/>
          </a:p>
          <a:p>
            <a:r>
              <a:rPr lang="fr-FR" sz="1600" dirty="0" smtClean="0"/>
              <a:t>Adresse la question de la consommation d’eau</a:t>
            </a:r>
          </a:p>
          <a:p>
            <a:r>
              <a:rPr lang="fr-FR" sz="1600" dirty="0" smtClean="0"/>
              <a:t>Appui au développement de nouveaux produits </a:t>
            </a:r>
            <a:r>
              <a:rPr lang="fr-FR" sz="1600" dirty="0" smtClean="0"/>
              <a:t>financiers</a:t>
            </a:r>
          </a:p>
          <a:p>
            <a:r>
              <a:rPr lang="fr-FR" sz="1600" dirty="0" smtClean="0"/>
              <a:t>Soutient au Cluster Solaire/MASEN </a:t>
            </a:r>
            <a:r>
              <a:rPr lang="fr-FR" sz="1600" dirty="0"/>
              <a:t>dans son objectif de développer le marché et de </a:t>
            </a:r>
            <a:r>
              <a:rPr lang="fr-FR" sz="1600" dirty="0" smtClean="0"/>
              <a:t>développer la </a:t>
            </a:r>
            <a:r>
              <a:rPr lang="fr-FR" sz="1600" dirty="0"/>
              <a:t>production </a:t>
            </a:r>
            <a:r>
              <a:rPr lang="fr-FR" sz="1600" dirty="0" smtClean="0"/>
              <a:t>locale</a:t>
            </a:r>
            <a:endParaRPr lang="fr-FR" sz="1600" dirty="0"/>
          </a:p>
          <a:p>
            <a:endParaRPr lang="fr-FR" sz="2000" dirty="0"/>
          </a:p>
        </p:txBody>
      </p:sp>
      <p:sp>
        <p:nvSpPr>
          <p:cNvPr id="6" name="Bouée 5"/>
          <p:cNvSpPr/>
          <p:nvPr/>
        </p:nvSpPr>
        <p:spPr>
          <a:xfrm rot="203433">
            <a:off x="1667120" y="927270"/>
            <a:ext cx="5902294" cy="5902294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14780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111" y="2440517"/>
            <a:ext cx="3357025" cy="3979346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55273" y="2440517"/>
            <a:ext cx="6680200" cy="3979347"/>
          </a:xfrm>
          <a:prstGeom prst="parallelogram">
            <a:avLst>
              <a:gd name="adj" fmla="val 16702"/>
            </a:avLst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1300" y="1412652"/>
            <a:ext cx="7776000" cy="617928"/>
          </a:xfrm>
        </p:spPr>
        <p:txBody>
          <a:bodyPr/>
          <a:lstStyle/>
          <a:p>
            <a:r>
              <a:rPr lang="fr-FR" sz="2800" b="1" dirty="0" smtClean="0"/>
              <a:t>Contribution GIZ à cette conférence</a:t>
            </a:r>
            <a:endParaRPr lang="fr-FR" sz="2800" b="1" dirty="0"/>
          </a:p>
        </p:txBody>
      </p:sp>
      <p:sp>
        <p:nvSpPr>
          <p:cNvPr id="9" name="Bouée 8"/>
          <p:cNvSpPr/>
          <p:nvPr/>
        </p:nvSpPr>
        <p:spPr>
          <a:xfrm rot="8892330">
            <a:off x="5601902" y="973876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671300" y="2481990"/>
            <a:ext cx="5448147" cy="3816000"/>
          </a:xfrm>
        </p:spPr>
        <p:txBody>
          <a:bodyPr/>
          <a:lstStyle/>
          <a:p>
            <a:r>
              <a:rPr lang="fr-FR" sz="2000" dirty="0" smtClean="0"/>
              <a:t>Répondre au besoin de nouveaux produits financiers </a:t>
            </a:r>
          </a:p>
          <a:p>
            <a:pPr lvl="1"/>
            <a:r>
              <a:rPr lang="fr-FR" sz="2000" dirty="0" smtClean="0"/>
              <a:t>Guide de Financement </a:t>
            </a:r>
          </a:p>
          <a:p>
            <a:r>
              <a:rPr lang="fr-FR" sz="2000" dirty="0" smtClean="0"/>
              <a:t>Rassembler les acteurs clés dans le domaine du « financement »</a:t>
            </a:r>
          </a:p>
          <a:p>
            <a:r>
              <a:rPr lang="fr-FR" sz="2000" dirty="0" smtClean="0"/>
              <a:t>Créer un dialogue sur les opportunités et les défis</a:t>
            </a:r>
          </a:p>
          <a:p>
            <a:r>
              <a:rPr lang="fr-FR" sz="2000" dirty="0" smtClean="0"/>
              <a:t>Soutenir le processus du développement de nouveaux produits financiers avec notre expertise</a:t>
            </a:r>
            <a:endParaRPr lang="fr-FR" sz="2000" dirty="0"/>
          </a:p>
        </p:txBody>
      </p:sp>
      <p:sp>
        <p:nvSpPr>
          <p:cNvPr id="11" name="Rectangle 10"/>
          <p:cNvSpPr/>
          <p:nvPr/>
        </p:nvSpPr>
        <p:spPr>
          <a:xfrm>
            <a:off x="6119447" y="2072053"/>
            <a:ext cx="4572000" cy="421653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r>
              <a:rPr lang="fr-FR" sz="1200" b="0" dirty="0">
                <a:solidFill>
                  <a:schemeClr val="bg1"/>
                </a:solidFill>
                <a:latin typeface="FV Almelo"/>
              </a:rPr>
              <a:t> </a:t>
            </a:r>
            <a:r>
              <a:rPr lang="fr-FR" sz="4400" b="0" dirty="0">
                <a:solidFill>
                  <a:schemeClr val="bg1"/>
                </a:solidFill>
                <a:latin typeface="FV Almelo"/>
              </a:rPr>
              <a:t>POMPAGE SOLAIRE </a:t>
            </a: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r>
              <a:rPr lang="fr-FR" sz="1200" dirty="0" smtClean="0">
                <a:solidFill>
                  <a:schemeClr val="bg1"/>
                </a:solidFill>
                <a:latin typeface="Aller"/>
              </a:rPr>
              <a:t>GUIDE </a:t>
            </a:r>
            <a:r>
              <a:rPr lang="fr-FR" sz="1200" dirty="0">
                <a:solidFill>
                  <a:schemeClr val="bg1"/>
                </a:solidFill>
                <a:latin typeface="Aller"/>
              </a:rPr>
              <a:t>D’ACCÈS AU FINANCEMENT </a:t>
            </a:r>
          </a:p>
          <a:p>
            <a:r>
              <a:rPr lang="fr-FR" sz="1200" dirty="0">
                <a:solidFill>
                  <a:schemeClr val="bg1"/>
                </a:solidFill>
                <a:latin typeface="Aller"/>
              </a:rPr>
              <a:t>AU PROFIT DES AGRICULTEURS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89099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768" y="1981407"/>
            <a:ext cx="5036232" cy="3842618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98475" y="1981407"/>
            <a:ext cx="5472332" cy="3842618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9" name="Bouée 8"/>
          <p:cNvSpPr/>
          <p:nvPr/>
        </p:nvSpPr>
        <p:spPr>
          <a:xfrm rot="8892330">
            <a:off x="4004774" y="1071660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1094" y="3559037"/>
            <a:ext cx="8261881" cy="617928"/>
          </a:xfrm>
        </p:spPr>
        <p:txBody>
          <a:bodyPr/>
          <a:lstStyle/>
          <a:p>
            <a:r>
              <a:rPr lang="fr-FR" sz="4000" b="1" i="1" dirty="0" smtClean="0"/>
              <a:t>Merci pour </a:t>
            </a:r>
            <a:br>
              <a:rPr lang="fr-FR" sz="4000" b="1" i="1" dirty="0" smtClean="0"/>
            </a:br>
            <a:r>
              <a:rPr lang="fr-FR" sz="4000" b="1" i="1" dirty="0" smtClean="0"/>
              <a:t>votre attention !</a:t>
            </a:r>
            <a:endParaRPr lang="fr-FR" sz="4000" b="1" i="1" dirty="0"/>
          </a:p>
        </p:txBody>
      </p:sp>
    </p:spTree>
    <p:extLst>
      <p:ext uri="{BB962C8B-B14F-4D97-AF65-F5344CB8AC3E}">
        <p14:creationId xmlns:p14="http://schemas.microsoft.com/office/powerpoint/2010/main" val="7387011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giz-powerpoint-20141103-v3">
  <a:themeElements>
    <a:clrScheme name="GIZ Farbtabelle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D0CBC1"/>
      </a:accent2>
      <a:accent3>
        <a:srgbClr val="7C7563"/>
      </a:accent3>
      <a:accent4>
        <a:srgbClr val="660000"/>
      </a:accent4>
      <a:accent5>
        <a:srgbClr val="CC0000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Cover">
  <a:themeElements>
    <a:clrScheme name="GTZ-DE">
      <a:dk1>
        <a:srgbClr val="000000"/>
      </a:dk1>
      <a:lt1>
        <a:srgbClr val="FFFFFF"/>
      </a:lt1>
      <a:dk2>
        <a:srgbClr val="727272"/>
      </a:dk2>
      <a:lt2>
        <a:srgbClr val="D9D9D9"/>
      </a:lt2>
      <a:accent1>
        <a:srgbClr val="4B859F"/>
      </a:accent1>
      <a:accent2>
        <a:srgbClr val="C80F0E"/>
      </a:accent2>
      <a:accent3>
        <a:srgbClr val="DEDEAF"/>
      </a:accent3>
      <a:accent4>
        <a:srgbClr val="939393"/>
      </a:accent4>
      <a:accent5>
        <a:srgbClr val="9AB0BA"/>
      </a:accent5>
      <a:accent6>
        <a:srgbClr val="BABA93"/>
      </a:accent6>
      <a:hlink>
        <a:srgbClr val="0000FF"/>
      </a:hlink>
      <a:folHlink>
        <a:srgbClr val="800080"/>
      </a:folHlink>
    </a:clrScheme>
    <a:fontScheme name="GT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giz-powerpoint-20141103-v3.potx</Template>
  <TotalTime>472</TotalTime>
  <Words>353</Words>
  <Application>Microsoft Office PowerPoint</Application>
  <PresentationFormat>Affichage à l'écran (4:3)</PresentationFormat>
  <Paragraphs>93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Aller</vt:lpstr>
      <vt:lpstr>Arial</vt:lpstr>
      <vt:lpstr>Arial Narrow</vt:lpstr>
      <vt:lpstr>FV Almelo</vt:lpstr>
      <vt:lpstr>Wingdings</vt:lpstr>
      <vt:lpstr>giz-powerpoint-20141103-v3</vt:lpstr>
      <vt:lpstr>Cover</vt:lpstr>
      <vt:lpstr>Présentation PowerPoint</vt:lpstr>
      <vt:lpstr>Energies renouvelables dans l’agriculture  – Activités de la GIZ au Maroc</vt:lpstr>
      <vt:lpstr>Présentation PowerPoint</vt:lpstr>
      <vt:lpstr>Pompage Solaire: Challenges</vt:lpstr>
      <vt:lpstr>Engagement de la GIZ sur le pompage solaire : garantir un développement durable en créant des emplois  </vt:lpstr>
      <vt:lpstr>Contribution GIZ à cette conférence</vt:lpstr>
      <vt:lpstr>Merci pour  votre attention !</vt:lpstr>
    </vt:vector>
  </TitlesOfParts>
  <Company>Crossmedia Beratung und Design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Ira Olaleye</dc:creator>
  <cp:keywords>GIZ-Leerfolie</cp:keywords>
  <cp:lastModifiedBy>Simonis</cp:lastModifiedBy>
  <cp:revision>282</cp:revision>
  <cp:lastPrinted>2017-04-11T17:51:04Z</cp:lastPrinted>
  <dcterms:created xsi:type="dcterms:W3CDTF">2013-03-28T07:18:44Z</dcterms:created>
  <dcterms:modified xsi:type="dcterms:W3CDTF">2017-04-19T11:56:19Z</dcterms:modified>
</cp:coreProperties>
</file>